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401" r:id="rId2"/>
    <p:sldId id="424" r:id="rId3"/>
    <p:sldId id="425" r:id="rId4"/>
    <p:sldId id="426" r:id="rId5"/>
    <p:sldId id="435" r:id="rId6"/>
    <p:sldId id="427" r:id="rId7"/>
    <p:sldId id="429" r:id="rId8"/>
    <p:sldId id="428" r:id="rId9"/>
    <p:sldId id="430" r:id="rId10"/>
    <p:sldId id="431" r:id="rId11"/>
    <p:sldId id="432" r:id="rId12"/>
    <p:sldId id="433" r:id="rId13"/>
    <p:sldId id="434" r:id="rId14"/>
    <p:sldId id="402" r:id="rId15"/>
  </p:sldIdLst>
  <p:sldSz cx="9144000" cy="6858000" type="screen4x3"/>
  <p:notesSz cx="6858000" cy="9144000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0070C0"/>
    <a:srgbClr val="FCA380"/>
    <a:srgbClr val="FF7C80"/>
    <a:srgbClr val="8BB0F9"/>
    <a:srgbClr val="6659DD"/>
    <a:srgbClr val="FACD5C"/>
    <a:srgbClr val="4E0DA5"/>
    <a:srgbClr val="FF6699"/>
    <a:srgbClr val="F8C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82604" autoAdjust="0"/>
  </p:normalViewPr>
  <p:slideViewPr>
    <p:cSldViewPr>
      <p:cViewPr varScale="1">
        <p:scale>
          <a:sx n="115" d="100"/>
          <a:sy n="115" d="100"/>
        </p:scale>
        <p:origin x="1362" y="102"/>
      </p:cViewPr>
      <p:guideLst>
        <p:guide orient="horz" pos="2160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9482531-065D-41E7-A145-1D4707A5730B}" type="datetimeFigureOut">
              <a:rPr lang="zh-CN" altLang="en-US"/>
              <a:pPr>
                <a:defRPr/>
              </a:pPr>
              <a:t>2016-11-04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932DB9D-E44B-4536-A418-A5F632A384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774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note2015.11.23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 把第一和第二页的</a:t>
            </a:r>
            <a:r>
              <a:rPr lang="en-US" altLang="zh-CN" dirty="0" smtClean="0"/>
              <a:t>title Basic</a:t>
            </a:r>
            <a:r>
              <a:rPr lang="en-US" altLang="zh-CN" baseline="0" dirty="0" smtClean="0"/>
              <a:t> Physics…</a:t>
            </a:r>
            <a:r>
              <a:rPr lang="zh-CN" altLang="en-US" baseline="0" dirty="0" smtClean="0"/>
              <a:t>改成短语</a:t>
            </a:r>
            <a:endParaRPr lang="en-US" altLang="zh-CN" baseline="0" dirty="0" smtClean="0"/>
          </a:p>
          <a:p>
            <a:r>
              <a:rPr lang="en-US" altLang="zh-CN" baseline="0" dirty="0" smtClean="0"/>
              <a:t>2 )  </a:t>
            </a:r>
            <a:r>
              <a:rPr lang="zh-CN" altLang="en-US" baseline="0" dirty="0" smtClean="0"/>
              <a:t>减少字</a:t>
            </a:r>
            <a:endParaRPr lang="en-US" altLang="zh-CN" baseline="0" dirty="0" smtClean="0"/>
          </a:p>
          <a:p>
            <a:r>
              <a:rPr lang="en-US" altLang="zh-CN" baseline="0" dirty="0" smtClean="0"/>
              <a:t>3</a:t>
            </a:r>
            <a:r>
              <a:rPr lang="zh-CN" altLang="en-US" baseline="0" dirty="0" smtClean="0"/>
              <a:t>） 修改</a:t>
            </a:r>
            <a:r>
              <a:rPr lang="en-US" altLang="zh-CN" baseline="0" dirty="0" smtClean="0"/>
              <a:t>introduction</a:t>
            </a:r>
            <a:r>
              <a:rPr lang="zh-CN" altLang="en-US" baseline="0" dirty="0" smtClean="0"/>
              <a:t>，向电子器件的散热问题靠拢。</a:t>
            </a:r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32DB9D-E44B-4536-A418-A5F632A384F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41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791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6DDF1-9020-498A-8265-A55075CA9D53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71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0212E-DBB3-4806-A660-B776E40D16C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4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5F97A-FBBF-4ABF-A274-6746BB32EE1F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52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61882-5F18-40FE-B68C-62B53CBC0C8E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62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2055A-3EA9-47DA-89B9-20297AFC41E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81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55281-A856-45E7-8342-234E23A34094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088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1B23B-D310-455E-A747-9CB0E2923519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808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5AE25-3388-4160-8999-2B87A57DBB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16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23B6B-D19E-4BA7-9D10-7BF6CEE46D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8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001D6-93A1-4E1E-81E9-2F386FE0AE0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20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14E1BB67-AD3B-4BDE-BCE1-92F9A09469D8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79912" y="364472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Yang  Zhou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1760" y="53732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Fudan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08" y="152477"/>
            <a:ext cx="3842983" cy="1015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23" y="116632"/>
            <a:ext cx="2944622" cy="101596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772816"/>
            <a:ext cx="9144000" cy="1470884"/>
          </a:xfrm>
          <a:prstGeom prst="rect">
            <a:avLst/>
          </a:prstGeom>
          <a:solidFill>
            <a:srgbClr val="512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solidFill>
                  <a:srgbClr val="FACD5C"/>
                </a:solidFill>
              </a:rPr>
              <a:t>T</a:t>
            </a:r>
            <a:r>
              <a:rPr lang="en-US" altLang="zh-CN" sz="2800" b="1" dirty="0" smtClean="0"/>
              <a:t>hermal Conductivity Calculation of Argon </a:t>
            </a:r>
          </a:p>
          <a:p>
            <a:pPr algn="ctr"/>
            <a:r>
              <a:rPr lang="en-US" altLang="zh-CN" sz="2800" b="1" dirty="0" smtClean="0"/>
              <a:t>by Molecular Dynamics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08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47" y="3156710"/>
            <a:ext cx="2362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221941" y="2626259"/>
            <a:ext cx="2943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Lennard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-Jones (LJ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Potential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428448" y="4037395"/>
                <a:ext cx="2126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𝑐𝑢𝑡𝑡𝑖𝑛𝑔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𝑟𝑎𝑑𝑖𝑢𝑠</m:t>
                      </m:r>
                    </m:oMath>
                  </m:oMathPara>
                </a14:m>
                <a:endPara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448" y="4037395"/>
                <a:ext cx="2126864" cy="276999"/>
              </a:xfrm>
              <a:prstGeom prst="rect">
                <a:avLst/>
              </a:prstGeom>
              <a:blipFill>
                <a:blip r:embed="rId3"/>
                <a:stretch>
                  <a:fillRect l="-860" r="-200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5606317" y="2184371"/>
            <a:ext cx="3199069" cy="2130023"/>
            <a:chOff x="5076056" y="578897"/>
            <a:chExt cx="3672408" cy="2445184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5076056" y="1998435"/>
              <a:ext cx="36724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5076056" y="578897"/>
              <a:ext cx="0" cy="23518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/>
          </p:nvSpPr>
          <p:spPr>
            <a:xfrm>
              <a:off x="5220072" y="764704"/>
              <a:ext cx="2505808" cy="2039841"/>
            </a:xfrm>
            <a:custGeom>
              <a:avLst/>
              <a:gdLst>
                <a:gd name="connsiteX0" fmla="*/ 0 w 2505808"/>
                <a:gd name="connsiteY0" fmla="*/ 0 h 2039841"/>
                <a:gd name="connsiteX1" fmla="*/ 131885 w 2505808"/>
                <a:gd name="connsiteY1" fmla="*/ 1459523 h 2039841"/>
                <a:gd name="connsiteX2" fmla="*/ 404446 w 2505808"/>
                <a:gd name="connsiteY2" fmla="*/ 2039815 h 2039841"/>
                <a:gd name="connsiteX3" fmla="*/ 826477 w 2505808"/>
                <a:gd name="connsiteY3" fmla="*/ 1441939 h 2039841"/>
                <a:gd name="connsiteX4" fmla="*/ 2505808 w 2505808"/>
                <a:gd name="connsiteY4" fmla="*/ 1266092 h 2039841"/>
                <a:gd name="connsiteX5" fmla="*/ 2505808 w 2505808"/>
                <a:gd name="connsiteY5" fmla="*/ 1266092 h 203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5808" h="2039841">
                  <a:moveTo>
                    <a:pt x="0" y="0"/>
                  </a:moveTo>
                  <a:cubicBezTo>
                    <a:pt x="32238" y="559777"/>
                    <a:pt x="64477" y="1119554"/>
                    <a:pt x="131885" y="1459523"/>
                  </a:cubicBezTo>
                  <a:cubicBezTo>
                    <a:pt x="199293" y="1799492"/>
                    <a:pt x="288681" y="2042746"/>
                    <a:pt x="404446" y="2039815"/>
                  </a:cubicBezTo>
                  <a:cubicBezTo>
                    <a:pt x="520211" y="2036884"/>
                    <a:pt x="476250" y="1570893"/>
                    <a:pt x="826477" y="1441939"/>
                  </a:cubicBezTo>
                  <a:cubicBezTo>
                    <a:pt x="1176704" y="1312985"/>
                    <a:pt x="2505808" y="1266092"/>
                    <a:pt x="2505808" y="1266092"/>
                  </a:cubicBezTo>
                  <a:lnTo>
                    <a:pt x="2505808" y="126609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588224" y="1562581"/>
              <a:ext cx="0" cy="936104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任意多边形 11"/>
            <p:cNvSpPr/>
            <p:nvPr/>
          </p:nvSpPr>
          <p:spPr>
            <a:xfrm>
              <a:off x="6152946" y="2008468"/>
              <a:ext cx="488092" cy="154213"/>
            </a:xfrm>
            <a:custGeom>
              <a:avLst/>
              <a:gdLst>
                <a:gd name="connsiteX0" fmla="*/ 0 w 488092"/>
                <a:gd name="connsiteY0" fmla="*/ 154213 h 154213"/>
                <a:gd name="connsiteX1" fmla="*/ 439615 w 488092"/>
                <a:gd name="connsiteY1" fmla="*/ 13536 h 154213"/>
                <a:gd name="connsiteX2" fmla="*/ 457200 w 488092"/>
                <a:gd name="connsiteY2" fmla="*/ 13536 h 15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8092" h="154213">
                  <a:moveTo>
                    <a:pt x="0" y="154213"/>
                  </a:moveTo>
                  <a:lnTo>
                    <a:pt x="439615" y="13536"/>
                  </a:lnTo>
                  <a:cubicBezTo>
                    <a:pt x="515815" y="-9910"/>
                    <a:pt x="486507" y="1813"/>
                    <a:pt x="457200" y="13536"/>
                  </a:cubicBezTo>
                </a:path>
              </a:pathLst>
            </a:cu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5"/>
            <p:cNvSpPr txBox="1"/>
            <p:nvPr/>
          </p:nvSpPr>
          <p:spPr>
            <a:xfrm>
              <a:off x="6641037" y="1385483"/>
              <a:ext cx="414926" cy="423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r</a:t>
              </a:r>
              <a:r>
                <a:rPr lang="en-US" altLang="zh-CN" b="1" i="1" baseline="-25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c</a:t>
              </a:r>
              <a:endParaRPr lang="zh-CN" altLang="en-US" b="1" i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631795" y="1687623"/>
              <a:ext cx="0" cy="13364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5642330" y="1702617"/>
                  <a:ext cx="240181" cy="3179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altLang="zh-CN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330" y="1702617"/>
                  <a:ext cx="240181" cy="317984"/>
                </a:xfrm>
                <a:prstGeom prst="rect">
                  <a:avLst/>
                </a:prstGeom>
                <a:blipFill>
                  <a:blip r:embed="rId4"/>
                  <a:stretch>
                    <a:fillRect l="-11765" r="-11765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637765" y="2641207"/>
            <a:ext cx="144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Potential</a:t>
            </a:r>
          </a:p>
        </p:txBody>
      </p:sp>
      <p:sp>
        <p:nvSpPr>
          <p:cNvPr id="17" name="矩形 16"/>
          <p:cNvSpPr/>
          <p:nvPr/>
        </p:nvSpPr>
        <p:spPr>
          <a:xfrm>
            <a:off x="637765" y="4873455"/>
            <a:ext cx="2714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Velocity Distribution</a:t>
            </a:r>
          </a:p>
        </p:txBody>
      </p:sp>
      <p:sp>
        <p:nvSpPr>
          <p:cNvPr id="18" name="矩形 17"/>
          <p:cNvSpPr/>
          <p:nvPr/>
        </p:nvSpPr>
        <p:spPr>
          <a:xfrm>
            <a:off x="3491880" y="4865437"/>
            <a:ext cx="4480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Gaussian distribution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of Temperature 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91880" y="5301208"/>
            <a:ext cx="47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Clear out the drift and remaining rotation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21" name="直接连接符 20"/>
            <p:cNvCxnSpPr>
              <a:endCxn id="22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142844" y="116632"/>
            <a:ext cx="8454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Basic Methods: Molecular Dynamical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218064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5259" y="974882"/>
            <a:ext cx="1228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721443" y="879166"/>
                <a:ext cx="106978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43" y="879166"/>
                <a:ext cx="1069780" cy="672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931039" y="906572"/>
                <a:ext cx="3733843" cy="484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Atomic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039" y="906572"/>
                <a:ext cx="3733843" cy="484043"/>
              </a:xfrm>
              <a:prstGeom prst="rect">
                <a:avLst/>
              </a:prstGeom>
              <a:blipFill>
                <a:blip r:embed="rId3"/>
                <a:stretch>
                  <a:fillRect l="-1471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721443" y="1505944"/>
                <a:ext cx="5311903" cy="484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Atomic Potential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43" y="1505944"/>
                <a:ext cx="5311903" cy="484876"/>
              </a:xfrm>
              <a:prstGeom prst="rect">
                <a:avLst/>
              </a:prstGeom>
              <a:blipFill>
                <a:blip r:embed="rId4"/>
                <a:stretch>
                  <a:fillRect l="-917" t="-78750" b="-12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65259" y="2137022"/>
            <a:ext cx="186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Temperature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855344" y="2021422"/>
                <a:ext cx="2224070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44" y="2021422"/>
                <a:ext cx="2224070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065259" y="2809106"/>
            <a:ext cx="140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Pressure</a:t>
            </a:r>
          </a:p>
        </p:txBody>
      </p:sp>
      <p:sp>
        <p:nvSpPr>
          <p:cNvPr id="11" name="矩形 10"/>
          <p:cNvSpPr/>
          <p:nvPr/>
        </p:nvSpPr>
        <p:spPr>
          <a:xfrm>
            <a:off x="2721443" y="2809106"/>
            <a:ext cx="166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Virial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Thorem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608716" y="2623338"/>
                <a:ext cx="2767361" cy="730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𝑝𝑉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716" y="2623338"/>
                <a:ext cx="2767361" cy="730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006903" y="3507744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 distribution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function(RDF)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16" y="3350817"/>
            <a:ext cx="3252787" cy="79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1649690" y="4250964"/>
            <a:ext cx="289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Pair-Correlation function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59" y="4186144"/>
            <a:ext cx="1995166" cy="52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6188453" cy="152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19" name="直接连接符 18"/>
            <p:cNvCxnSpPr>
              <a:endCxn id="2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" name="TextBox 3"/>
          <p:cNvSpPr txBox="1"/>
          <p:nvPr/>
        </p:nvSpPr>
        <p:spPr>
          <a:xfrm>
            <a:off x="142844" y="116632"/>
            <a:ext cx="8454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Basic Methods: Molecular Dynamical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39139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4" y="1004760"/>
            <a:ext cx="2502024" cy="250202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6" name="直接连接符 5"/>
            <p:cNvCxnSpPr>
              <a:endCxn id="7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TextBox 3"/>
          <p:cNvSpPr txBox="1"/>
          <p:nvPr/>
        </p:nvSpPr>
        <p:spPr>
          <a:xfrm>
            <a:off x="142844" y="116632"/>
            <a:ext cx="8454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Basic Methods: Molecular Dynamical Simulation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92" y="910073"/>
            <a:ext cx="3600061" cy="27000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3750533"/>
            <a:ext cx="3865394" cy="28227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37" y="914665"/>
            <a:ext cx="2592119" cy="25921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853517"/>
            <a:ext cx="3456384" cy="23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2870448" cy="28704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6" name="直接连接符 5"/>
            <p:cNvCxnSpPr>
              <a:endCxn id="7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TextBox 3"/>
          <p:cNvSpPr txBox="1"/>
          <p:nvPr/>
        </p:nvSpPr>
        <p:spPr>
          <a:xfrm>
            <a:off x="142844" y="116632"/>
            <a:ext cx="8454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Basic Methods: Molecular Dynamical Simulation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22" y="1124743"/>
            <a:ext cx="2938181" cy="293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97913" y="3712359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Yang Zhou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75856" y="5373216"/>
            <a:ext cx="259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Fudan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08" y="152477"/>
            <a:ext cx="3842983" cy="1015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23" y="116632"/>
            <a:ext cx="2944622" cy="101596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72816"/>
            <a:ext cx="9144000" cy="1470884"/>
          </a:xfrm>
          <a:prstGeom prst="rect">
            <a:avLst/>
          </a:prstGeom>
          <a:solidFill>
            <a:srgbClr val="512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FOR YOUR ATTENTION!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14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7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67714" y="1487720"/>
                <a:ext cx="798602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  <a:latin typeface="+mn-lt"/>
                    <a:ea typeface="+mn-ea"/>
                  </a:rPr>
                  <a:t>Heat 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lt"/>
                    <a:ea typeface="+mn-ea"/>
                  </a:rPr>
                  <a:t>transfer</a:t>
                </a:r>
                <a:r>
                  <a:rPr lang="en-US" altLang="zh-CN" sz="1400" dirty="0" smtClean="0">
                    <a:solidFill>
                      <a:schemeClr val="tx1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  <a:r>
                  <a:rPr lang="zh-CN" altLang="en-US" b="1" dirty="0" smtClean="0">
                    <a:solidFill>
                      <a:schemeClr val="tx1"/>
                    </a:solidFill>
                    <a:latin typeface="+mn-lt"/>
                    <a:ea typeface="+mn-ea"/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+mn-ea"/>
                  </a:rPr>
                  <a:t>The 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+mn-ea"/>
                  </a:rPr>
                  <a:t>phenomenon that heat energy transfer spontaneously from high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+mn-ea"/>
                  </a:rPr>
                  <a:t>temperature 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+mn-ea"/>
                  </a:rPr>
                  <a:t>region to low temperature region when </a:t>
                </a:r>
                <a14:m>
                  <m:oMath xmlns:m="http://schemas.openxmlformats.org/officeDocument/2006/math">
                    <m:r>
                      <a:rPr lang="en-US" altLang="zh-CN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T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+mn-ea"/>
                  </a:rPr>
                  <a:t> is presented.</a:t>
                </a:r>
                <a:endParaRPr lang="zh-CN" altLang="en-US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14" y="1487720"/>
                <a:ext cx="7986028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687" t="-754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021911" y="4886764"/>
            <a:ext cx="1441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+mn-lt"/>
                <a:ea typeface="+mn-ea"/>
              </a:rPr>
              <a:t>Heat </a:t>
            </a:r>
            <a:r>
              <a:rPr lang="en-US" altLang="zh-CN" b="1" dirty="0">
                <a:latin typeface="+mn-lt"/>
                <a:ea typeface="+mn-ea"/>
              </a:rPr>
              <a:t>transfer</a:t>
            </a:r>
            <a:endParaRPr lang="zh-CN" altLang="en-US" b="1" dirty="0">
              <a:latin typeface="+mn-lt"/>
              <a:ea typeface="+mn-ea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3468938" y="4639382"/>
            <a:ext cx="160525" cy="864096"/>
          </a:xfrm>
          <a:prstGeom prst="leftBrace">
            <a:avLst>
              <a:gd name="adj1" fmla="val 10990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16190" y="4554780"/>
            <a:ext cx="3438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n-lt"/>
                <a:ea typeface="+mn-ea"/>
              </a:rPr>
              <a:t>Heat </a:t>
            </a:r>
            <a:r>
              <a:rPr lang="en-US" altLang="zh-CN" dirty="0">
                <a:latin typeface="+mn-lt"/>
                <a:ea typeface="+mn-ea"/>
              </a:rPr>
              <a:t>conduction</a:t>
            </a:r>
            <a:r>
              <a:rPr lang="zh-CN" altLang="en-US" dirty="0">
                <a:latin typeface="+mn-lt"/>
                <a:ea typeface="+mn-ea"/>
              </a:rPr>
              <a:t>：</a:t>
            </a:r>
            <a:r>
              <a:rPr lang="en-US" altLang="zh-CN" dirty="0">
                <a:latin typeface="+mn-lt"/>
                <a:ea typeface="+mn-ea"/>
              </a:rPr>
              <a:t>physical contact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16190" y="4849415"/>
            <a:ext cx="3260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lt"/>
                <a:ea typeface="+mn-ea"/>
              </a:rPr>
              <a:t>Convection</a:t>
            </a:r>
            <a:r>
              <a:rPr lang="zh-CN" altLang="en-US" dirty="0">
                <a:latin typeface="+mn-lt"/>
                <a:ea typeface="+mn-ea"/>
              </a:rPr>
              <a:t>：</a:t>
            </a:r>
            <a:r>
              <a:rPr lang="en-US" altLang="zh-CN" dirty="0">
                <a:latin typeface="+mn-lt"/>
                <a:ea typeface="+mn-ea"/>
              </a:rPr>
              <a:t>fluid motion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6191" y="5157192"/>
            <a:ext cx="3438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lt"/>
                <a:ea typeface="+mn-ea"/>
              </a:rPr>
              <a:t>Radiation</a:t>
            </a:r>
            <a:r>
              <a:rPr lang="zh-CN" altLang="en-US" dirty="0">
                <a:latin typeface="+mn-lt"/>
                <a:ea typeface="+mn-ea"/>
              </a:rPr>
              <a:t>：</a:t>
            </a:r>
            <a:r>
              <a:rPr lang="en-US" altLang="zh-CN" dirty="0">
                <a:latin typeface="+mn-lt"/>
                <a:ea typeface="+mn-ea"/>
              </a:rPr>
              <a:t>electromagnetic wave.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59840"/>
            <a:ext cx="2942456" cy="206952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13" name="直接连接符 12"/>
            <p:cNvCxnSpPr>
              <a:endCxn id="14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" name="TextBox 3"/>
          <p:cNvSpPr txBox="1"/>
          <p:nvPr/>
        </p:nvSpPr>
        <p:spPr>
          <a:xfrm>
            <a:off x="142844" y="116632"/>
            <a:ext cx="280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a typeface="微软雅黑" pitchFamily="34" charset="-122"/>
                <a:cs typeface="Times New Roman" pitchFamily="18" charset="0"/>
              </a:rPr>
              <a:t>Heat Transfer</a:t>
            </a:r>
            <a:endParaRPr lang="zh-CN" altLang="en-US" sz="3200" b="1" dirty="0"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1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85068" y="1249913"/>
            <a:ext cx="6946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+mn-lt"/>
                <a:ea typeface="Batang" panose="02030600000101010101" pitchFamily="18" charset="-127"/>
                <a:cs typeface="Calibri" panose="020F0502020204030204" pitchFamily="34" charset="0"/>
              </a:rPr>
              <a:t>Thermal </a:t>
            </a:r>
            <a:r>
              <a:rPr lang="en-US" altLang="zh-CN" b="1" dirty="0">
                <a:latin typeface="+mn-lt"/>
                <a:ea typeface="Batang" panose="02030600000101010101" pitchFamily="18" charset="-127"/>
                <a:cs typeface="Calibri" panose="020F0502020204030204" pitchFamily="34" charset="0"/>
              </a:rPr>
              <a:t>conductivity</a:t>
            </a:r>
            <a:r>
              <a:rPr lang="en-US" altLang="zh-CN" dirty="0">
                <a:latin typeface="+mn-lt"/>
                <a:ea typeface="Batang" panose="02030600000101010101" pitchFamily="18" charset="-127"/>
                <a:cs typeface="Calibri" panose="020F0502020204030204" pitchFamily="34" charset="0"/>
              </a:rPr>
              <a:t> </a:t>
            </a:r>
            <a:r>
              <a:rPr lang="en-US" altLang="zh-CN" dirty="0" smtClean="0">
                <a:latin typeface="+mn-lt"/>
                <a:ea typeface="Batang" panose="02030600000101010101" pitchFamily="18" charset="-127"/>
                <a:cs typeface="Calibri" panose="020F0502020204030204" pitchFamily="34" charset="0"/>
              </a:rPr>
              <a:t>: capability of heat conduction</a:t>
            </a:r>
            <a:endParaRPr lang="zh-CN" altLang="en-US" dirty="0">
              <a:latin typeface="+mn-lt"/>
              <a:ea typeface="Batang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41986" y="2362501"/>
                <a:ext cx="3816424" cy="1823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96000">
                  <a:lnSpc>
                    <a:spcPct val="12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𝛻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: </a:t>
                </a:r>
                <a:r>
                  <a:rPr lang="en-US" altLang="zh-CN" dirty="0" smtClean="0"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gradient </a:t>
                </a:r>
                <a:r>
                  <a:rPr lang="en-US" altLang="zh-CN" dirty="0"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of </a:t>
                </a:r>
                <a:r>
                  <a:rPr lang="en-US" altLang="zh-CN" dirty="0" smtClean="0"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temperature</a:t>
                </a:r>
              </a:p>
              <a:p>
                <a:pPr indent="396000">
                  <a:lnSpc>
                    <a:spcPct val="12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zh-CN" dirty="0" smtClean="0"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   : </a:t>
                </a:r>
                <a:r>
                  <a:rPr lang="en-US" altLang="zh-CN" dirty="0"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heat flow </a:t>
                </a:r>
                <a:r>
                  <a:rPr lang="en-US" altLang="zh-CN" dirty="0" smtClean="0"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density</a:t>
                </a:r>
              </a:p>
              <a:p>
                <a:pPr indent="396000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en-US" altLang="zh-CN" dirty="0" smtClean="0"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κ   : thermal conductivity</a:t>
                </a:r>
              </a:p>
              <a:p>
                <a:pPr indent="396000">
                  <a:lnSpc>
                    <a:spcPct val="125000"/>
                  </a:lnSpc>
                  <a:spcAft>
                    <a:spcPts val="0"/>
                  </a:spcAft>
                </a:pPr>
                <a:endParaRPr lang="en-US" altLang="zh-CN" dirty="0" smtClean="0">
                  <a:latin typeface="+mn-lt"/>
                  <a:ea typeface="Batang" panose="02030600000101010101" pitchFamily="18" charset="-127"/>
                  <a:cs typeface="Calibri" panose="020F0502020204030204" pitchFamily="34" charset="0"/>
                </a:endParaRPr>
              </a:p>
              <a:p>
                <a:pPr indent="396000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en-US" altLang="zh-CN" spc="0" dirty="0" smtClean="0">
                    <a:effectLst/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Fourier’s Law </a:t>
                </a:r>
                <a:r>
                  <a:rPr lang="zh-CN" altLang="zh-CN" spc="0" dirty="0" smtClean="0">
                    <a:effectLst/>
                    <a:latin typeface="+mn-lt"/>
                    <a:ea typeface="Batang" panose="02030600000101010101" pitchFamily="18" charset="-127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pc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e>
                    </m:acc>
                    <m:r>
                      <a:rPr lang="en-US" altLang="zh-CN" b="0" spc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b="0" i="1" spc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altLang="zh-CN" b="0" i="1" spc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𝜅𝛻</m:t>
                    </m:r>
                    <m:r>
                      <a:rPr lang="en-US" altLang="zh-CN" b="0" i="1" spc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</m:oMath>
                </a14:m>
                <a:endParaRPr lang="zh-CN" altLang="zh-CN" sz="1600" dirty="0">
                  <a:latin typeface="+mn-lt"/>
                  <a:ea typeface="Batang" panose="02030600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86" y="2362501"/>
                <a:ext cx="3816424" cy="1823576"/>
              </a:xfrm>
              <a:prstGeom prst="rect">
                <a:avLst/>
              </a:prstGeom>
              <a:blipFill rotWithShape="0">
                <a:blip r:embed="rId3"/>
                <a:stretch>
                  <a:fillRect b="-3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4211960" y="2010338"/>
            <a:ext cx="4785590" cy="3570984"/>
            <a:chOff x="5115002" y="2594320"/>
            <a:chExt cx="3543199" cy="253345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002" y="2594320"/>
              <a:ext cx="3543199" cy="253345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652120" y="3068960"/>
              <a:ext cx="2232248" cy="158417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00192" y="3573016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latin typeface="+mn-lt"/>
                  <a:ea typeface="Batang" panose="02030600000101010101" pitchFamily="18" charset="-127"/>
                </a:rPr>
                <a:t>T : linear</a:t>
              </a:r>
              <a:endParaRPr lang="zh-CN" altLang="en-US" sz="1400" b="1" dirty="0">
                <a:latin typeface="+mn-lt"/>
                <a:ea typeface="Batang" panose="02030600000101010101" pitchFamily="18" charset="-127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84168" y="4124146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latin typeface="+mn-lt"/>
                  <a:ea typeface="Batang" panose="02030600000101010101" pitchFamily="18" charset="-127"/>
                </a:rPr>
                <a:t>heat flux : constant</a:t>
              </a:r>
              <a:endParaRPr lang="zh-CN" altLang="en-US" sz="1400" b="1" dirty="0">
                <a:latin typeface="+mn-lt"/>
                <a:ea typeface="Batang" panose="02030600000101010101" pitchFamily="18" charset="-127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13" name="直接连接符 12"/>
            <p:cNvCxnSpPr>
              <a:endCxn id="14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" name="TextBox 3"/>
          <p:cNvSpPr txBox="1"/>
          <p:nvPr/>
        </p:nvSpPr>
        <p:spPr>
          <a:xfrm>
            <a:off x="142844" y="116632"/>
            <a:ext cx="2848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a typeface="微软雅黑" pitchFamily="34" charset="-122"/>
                <a:cs typeface="Times New Roman" pitchFamily="18" charset="0"/>
              </a:rPr>
              <a:t>Fourier’s Law</a:t>
            </a:r>
            <a:endParaRPr lang="zh-CN" altLang="en-US" sz="3200" b="1" dirty="0"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0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27584" y="1025692"/>
                <a:ext cx="7953464" cy="2747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Direct method</a:t>
                </a:r>
                <a:r>
                  <a:rPr lang="zh-CN" altLang="en-US" b="1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：</a:t>
                </a:r>
                <a:endParaRPr lang="en-US" altLang="zh-CN" b="1" dirty="0" smtClean="0">
                  <a:solidFill>
                    <a:schemeClr val="tx1"/>
                  </a:solidFill>
                  <a:latin typeface="+mn-lt"/>
                  <a:ea typeface="Batang" panose="02030600000101010101" pitchFamily="18" charset="-127"/>
                </a:endParaRPr>
              </a:p>
              <a:p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1) Fix the two ends</a:t>
                </a:r>
              </a:p>
              <a:p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2) Heat baths of high and low temperature is applied</a:t>
                </a:r>
              </a:p>
              <a:p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3) 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G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et into steady state, heat flow 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and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temperature gradient is measured.</a:t>
                </a:r>
              </a:p>
              <a:p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4) 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C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alculate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κ</m:t>
                    </m:r>
                    <m: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〈"/>
                            <m:endChr m:val="〉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 smtClean="0">
                  <a:solidFill>
                    <a:schemeClr val="tx1"/>
                  </a:solidFill>
                  <a:latin typeface="+mn-lt"/>
                  <a:ea typeface="Batang" panose="02030600000101010101" pitchFamily="18" charset="-127"/>
                </a:endParaRPr>
              </a:p>
              <a:p>
                <a:r>
                  <a:rPr lang="en-US" altLang="zh-CN" b="1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Disadvantage:</a:t>
                </a:r>
                <a:endParaRPr lang="en-US" altLang="zh-CN" b="1" dirty="0">
                  <a:solidFill>
                    <a:schemeClr val="tx1"/>
                  </a:solidFill>
                  <a:latin typeface="+mn-lt"/>
                  <a:ea typeface="Batang" panose="02030600000101010101" pitchFamily="18" charset="-127"/>
                </a:endParaRPr>
              </a:p>
              <a:p>
                <a:pPr marL="342900" indent="-342900">
                  <a:buAutoNum type="arabicParenR"/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Only solids could be explored</a:t>
                </a:r>
              </a:p>
              <a:p>
                <a:pPr marL="342900" indent="-342900">
                  <a:buAutoNum type="arabicParenR"/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Finite length effect</a:t>
                </a:r>
              </a:p>
              <a:p>
                <a:pPr marL="342900" indent="-342900">
                  <a:buAutoNum type="arabicParenR"/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One direction a time</a:t>
                </a:r>
                <a:endParaRPr lang="zh-CN" altLang="en-US" dirty="0">
                  <a:solidFill>
                    <a:schemeClr val="tx1"/>
                  </a:solidFill>
                  <a:latin typeface="+mn-lt"/>
                  <a:ea typeface="Batang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025692"/>
                <a:ext cx="7953464" cy="2747419"/>
              </a:xfrm>
              <a:prstGeom prst="rect">
                <a:avLst/>
              </a:prstGeom>
              <a:blipFill rotWithShape="0">
                <a:blip r:embed="rId2"/>
                <a:stretch>
                  <a:fillRect l="-690" t="-1774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0755" y="3958656"/>
            <a:ext cx="4853652" cy="2291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89" y="3645024"/>
            <a:ext cx="3895918" cy="278565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9" name="直接连接符 8"/>
            <p:cNvCxnSpPr>
              <a:endCxn id="1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42844" y="116632"/>
            <a:ext cx="8454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Basic Methods: Molecular Dynamical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945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157844" y="1749899"/>
                <a:ext cx="1728192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heat flow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844" y="1749899"/>
                <a:ext cx="1728192" cy="402931"/>
              </a:xfrm>
              <a:prstGeom prst="rect">
                <a:avLst/>
              </a:prstGeom>
              <a:blipFill>
                <a:blip r:embed="rId2"/>
                <a:stretch>
                  <a:fillRect l="-2817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645676" y="1740607"/>
            <a:ext cx="3816424" cy="720080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7604" y="1740607"/>
            <a:ext cx="648072" cy="720080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62100" y="1740607"/>
            <a:ext cx="648072" cy="720080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157844" y="2100647"/>
            <a:ext cx="1656184" cy="0"/>
          </a:xfrm>
          <a:prstGeom prst="straightConnector1">
            <a:avLst/>
          </a:prstGeom>
          <a:ln>
            <a:solidFill>
              <a:srgbClr val="FF66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81580" y="1740607"/>
            <a:ext cx="540060" cy="360040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5822140" y="1615175"/>
            <a:ext cx="1139492" cy="485472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61881" y="1380567"/>
                <a:ext cx="1659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1" y="1380567"/>
                <a:ext cx="165985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6473739" y="1245843"/>
                <a:ext cx="2444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𝑐𝑜𝑙𝑑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739" y="1245843"/>
                <a:ext cx="244474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2639849" y="3318010"/>
                <a:ext cx="128483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h𝑜𝑡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849" y="3318010"/>
                <a:ext cx="1284839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796453" y="4186437"/>
                <a:ext cx="4165179" cy="737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53" y="4186437"/>
                <a:ext cx="4165179" cy="737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395536" y="2964743"/>
            <a:ext cx="394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two ways to calculate heat flux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4848" y="5113109"/>
            <a:ext cx="292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continuation equation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3275856" y="5085184"/>
                <a:ext cx="1283236" cy="425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085184"/>
                <a:ext cx="1283236" cy="4251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6470211" y="1921276"/>
            <a:ext cx="170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non-periodic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4481836" y="2922752"/>
                <a:ext cx="4266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fit the temperature profile to get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36" y="2922752"/>
                <a:ext cx="4266628" cy="369332"/>
              </a:xfrm>
              <a:prstGeom prst="rect">
                <a:avLst/>
              </a:prstGeom>
              <a:blipFill>
                <a:blip r:embed="rId8"/>
                <a:stretch>
                  <a:fillRect l="-114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4913609" y="3399962"/>
                <a:ext cx="1902316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 we get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09" y="3399962"/>
                <a:ext cx="1902316" cy="453073"/>
              </a:xfrm>
              <a:prstGeom prst="rect">
                <a:avLst/>
              </a:prstGeom>
              <a:blipFill>
                <a:blip r:embed="rId9"/>
                <a:stretch>
                  <a:fillRect l="-7372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781580" y="4387847"/>
            <a:ext cx="188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definition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87088" y="3450497"/>
            <a:ext cx="151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source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456115" y="4757179"/>
            <a:ext cx="0" cy="373571"/>
          </a:xfrm>
          <a:prstGeom prst="straightConnector1">
            <a:avLst/>
          </a:prstGeom>
          <a:ln>
            <a:solidFill>
              <a:srgbClr val="FF66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86195" y="5072939"/>
            <a:ext cx="1547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particle flow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660233" y="4681268"/>
            <a:ext cx="752903" cy="373571"/>
          </a:xfrm>
          <a:prstGeom prst="straightConnector1">
            <a:avLst/>
          </a:prstGeom>
          <a:ln>
            <a:solidFill>
              <a:srgbClr val="FF66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843216" y="4997028"/>
            <a:ext cx="2138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through potential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29" name="直接连接符 28"/>
            <p:cNvCxnSpPr>
              <a:endCxn id="3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" name="TextBox 3"/>
          <p:cNvSpPr txBox="1"/>
          <p:nvPr/>
        </p:nvSpPr>
        <p:spPr>
          <a:xfrm>
            <a:off x="142844" y="116632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NEMD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2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67008" y="928670"/>
                <a:ext cx="6552728" cy="2747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Constantly 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exchane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 the energy of the hottest atom within the cold region and the coldest atom within the hot region. </a:t>
                </a:r>
              </a:p>
              <a:p>
                <a:pPr marL="342900" indent="-342900">
                  <a:buAutoNum type="arabicParenR"/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Calculation 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κ</m:t>
                    </m:r>
                    <m: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〈"/>
                            <m:endChr m:val="〉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den>
                    </m:f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Besides solids</a:t>
                </a:r>
              </a:p>
              <a:p>
                <a:r>
                  <a:rPr lang="en-US" altLang="zh-CN" b="1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Advantages</a:t>
                </a:r>
              </a:p>
              <a:p>
                <a:pPr marL="342900" indent="-342900">
                  <a:buAutoNum type="arabicParenR"/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Liquids and gas could be simulated</a:t>
                </a:r>
              </a:p>
              <a:p>
                <a:pPr marL="342900" indent="-342900">
                  <a:buAutoNum type="arabicParenR"/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Heat flow could be controlled accurately. </a:t>
                </a:r>
              </a:p>
              <a:p>
                <a:pPr marL="342900" indent="-342900">
                  <a:buAutoNum type="arabicParenR"/>
                </a:pPr>
                <a:endParaRPr lang="en-US" altLang="zh-CN" dirty="0" smtClean="0">
                  <a:solidFill>
                    <a:schemeClr val="tx1"/>
                  </a:solidFill>
                  <a:latin typeface="+mn-lt"/>
                  <a:ea typeface="Batang" panose="02030600000101010101" pitchFamily="18" charset="-127"/>
                </a:endParaRPr>
              </a:p>
              <a:p>
                <a:r>
                  <a:rPr lang="en-US" altLang="zh-CN" b="1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Disadvantages</a:t>
                </a:r>
              </a:p>
              <a:p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1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)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 Double 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Batang" panose="02030600000101010101" pitchFamily="18" charset="-127"/>
                  </a:rPr>
                  <a:t>atoms must be use.</a:t>
                </a:r>
                <a:endParaRPr lang="zh-CN" altLang="en-US" dirty="0">
                  <a:solidFill>
                    <a:schemeClr val="tx1"/>
                  </a:solidFill>
                  <a:latin typeface="+mn-lt"/>
                  <a:ea typeface="Batang" panose="02030600000101010101" pitchFamily="18" charset="-127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08" y="928670"/>
                <a:ext cx="6552728" cy="2747419"/>
              </a:xfrm>
              <a:prstGeom prst="rect">
                <a:avLst/>
              </a:prstGeom>
              <a:blipFill>
                <a:blip r:embed="rId2"/>
                <a:stretch>
                  <a:fillRect l="-744" t="-1109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3" y="4005064"/>
            <a:ext cx="4378509" cy="1872208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20072" y="3295684"/>
            <a:ext cx="3849874" cy="308564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8" name="直接连接符 7"/>
            <p:cNvCxnSpPr>
              <a:endCxn id="1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42844" y="116632"/>
            <a:ext cx="382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Muller-</a:t>
            </a:r>
            <a:r>
              <a:rPr lang="en-US" altLang="zh-CN" sz="2800" b="1" dirty="0" err="1">
                <a:ea typeface="微软雅黑" pitchFamily="34" charset="-122"/>
                <a:cs typeface="Times New Roman" pitchFamily="18" charset="0"/>
              </a:rPr>
              <a:t>Plathe</a:t>
            </a:r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 Method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5616" y="1083123"/>
            <a:ext cx="71777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+mn-lt"/>
                <a:ea typeface="Batang" panose="02030600000101010101" pitchFamily="18" charset="-127"/>
              </a:rPr>
              <a:t>Calculated </a:t>
            </a:r>
            <a:r>
              <a:rPr lang="en-US" altLang="zh-CN" sz="1600" dirty="0" smtClean="0">
                <a:latin typeface="+mn-lt"/>
                <a:ea typeface="Batang" panose="02030600000101010101" pitchFamily="18" charset="-127"/>
              </a:rPr>
              <a:t>by integrate the heat flux autocorrelation function , which is based on a formula </a:t>
            </a:r>
            <a:r>
              <a:rPr lang="en-US" altLang="zh-CN" sz="1600" dirty="0">
                <a:latin typeface="+mn-lt"/>
                <a:ea typeface="Batang" panose="02030600000101010101" pitchFamily="18" charset="-127"/>
              </a:rPr>
              <a:t>from Fluctuation dissipation </a:t>
            </a:r>
            <a:r>
              <a:rPr lang="en-US" altLang="zh-CN" sz="1600" dirty="0" smtClean="0">
                <a:latin typeface="+mn-lt"/>
                <a:ea typeface="Batang" panose="02030600000101010101" pitchFamily="18" charset="-127"/>
              </a:rPr>
              <a:t>theorem.</a:t>
            </a:r>
          </a:p>
          <a:p>
            <a:endParaRPr lang="en-US" altLang="zh-CN" sz="1600" dirty="0" smtClean="0">
              <a:latin typeface="+mn-lt"/>
              <a:ea typeface="Batang" panose="02030600000101010101" pitchFamily="18" charset="-127"/>
            </a:endParaRPr>
          </a:p>
          <a:p>
            <a:r>
              <a:rPr lang="en-US" altLang="zh-CN" sz="1600" b="1" dirty="0" smtClean="0">
                <a:latin typeface="+mn-lt"/>
                <a:ea typeface="Batang" panose="02030600000101010101" pitchFamily="18" charset="-127"/>
              </a:rPr>
              <a:t>Advantages:</a:t>
            </a:r>
          </a:p>
          <a:p>
            <a:r>
              <a:rPr lang="en-US" altLang="zh-CN" sz="1600" dirty="0" smtClean="0">
                <a:latin typeface="+mn-lt"/>
                <a:ea typeface="Batang" panose="02030600000101010101" pitchFamily="18" charset="-127"/>
              </a:rPr>
              <a:t>1) The size of the system is not needed to be too large</a:t>
            </a:r>
          </a:p>
          <a:p>
            <a:r>
              <a:rPr lang="en-US" altLang="zh-CN" sz="1600" dirty="0" smtClean="0">
                <a:latin typeface="+mn-lt"/>
                <a:ea typeface="Batang" panose="02030600000101010101" pitchFamily="18" charset="-127"/>
              </a:rPr>
              <a:t>2) The whole thermal conductivity tensor could be obtained within one simulation </a:t>
            </a:r>
          </a:p>
          <a:p>
            <a:r>
              <a:rPr lang="en-US" altLang="zh-CN" sz="1600" dirty="0" smtClean="0">
                <a:latin typeface="+mn-lt"/>
                <a:ea typeface="Batang" panose="02030600000101010101" pitchFamily="18" charset="-127"/>
              </a:rPr>
              <a:t>3) The temperature is uniform under equilibrium. </a:t>
            </a:r>
            <a:endParaRPr lang="zh-CN" altLang="en-US" sz="1600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519" y="3426468"/>
            <a:ext cx="3629727" cy="6591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154086"/>
            <a:ext cx="2889014" cy="25441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32877" y="4293096"/>
            <a:ext cx="3888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+mn-lt"/>
                <a:ea typeface="Batang" panose="02030600000101010101" pitchFamily="18" charset="-127"/>
              </a:rPr>
              <a:t>Disadvantages</a:t>
            </a:r>
            <a:r>
              <a:rPr lang="en-US" altLang="zh-CN" b="1" dirty="0">
                <a:latin typeface="+mn-lt"/>
                <a:ea typeface="Batang" panose="02030600000101010101" pitchFamily="18" charset="-127"/>
              </a:rPr>
              <a:t>:</a:t>
            </a:r>
          </a:p>
          <a:p>
            <a:r>
              <a:rPr lang="en-US" altLang="zh-CN" dirty="0" smtClean="0">
                <a:latin typeface="+mn-lt"/>
                <a:ea typeface="Batang" panose="02030600000101010101" pitchFamily="18" charset="-127"/>
              </a:rPr>
              <a:t>The </a:t>
            </a:r>
            <a:r>
              <a:rPr lang="en-US" altLang="zh-CN" dirty="0">
                <a:latin typeface="+mn-lt"/>
                <a:ea typeface="Batang" panose="02030600000101010101" pitchFamily="18" charset="-127"/>
              </a:rPr>
              <a:t>average heat flux autocorrelation function converges really slow </a:t>
            </a:r>
            <a:r>
              <a:rPr lang="en-US" altLang="zh-CN" dirty="0" smtClean="0">
                <a:latin typeface="+mn-lt"/>
                <a:ea typeface="Batang" panose="02030600000101010101" pitchFamily="18" charset="-127"/>
              </a:rPr>
              <a:t>=&gt;much </a:t>
            </a:r>
            <a:r>
              <a:rPr lang="en-US" altLang="zh-CN" dirty="0">
                <a:latin typeface="+mn-lt"/>
                <a:ea typeface="Batang" panose="02030600000101010101" pitchFamily="18" charset="-127"/>
              </a:rPr>
              <a:t>computational affordance.</a:t>
            </a:r>
            <a:endParaRPr lang="zh-CN" altLang="en-US" dirty="0"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2058" y="5767146"/>
            <a:ext cx="360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+mn-lt"/>
              </a:rPr>
              <a:t>Zhang</a:t>
            </a:r>
            <a:r>
              <a:rPr lang="en-US" altLang="zh-CN" sz="1200" dirty="0">
                <a:latin typeface="+mn-lt"/>
              </a:rPr>
              <a:t>, H</a:t>
            </a:r>
            <a:r>
              <a:rPr lang="en-US" altLang="zh-CN" sz="1200" dirty="0" smtClean="0">
                <a:latin typeface="+mn-lt"/>
              </a:rPr>
              <a:t>.</a:t>
            </a:r>
            <a:r>
              <a:rPr lang="en-US" altLang="zh-CN" sz="1200" dirty="0">
                <a:latin typeface="+mn-lt"/>
              </a:rPr>
              <a:t> et.al.</a:t>
            </a:r>
            <a:r>
              <a:rPr lang="en-US" altLang="zh-CN" sz="1200" dirty="0" smtClean="0">
                <a:latin typeface="+mn-lt"/>
              </a:rPr>
              <a:t> </a:t>
            </a:r>
            <a:r>
              <a:rPr lang="en-US" altLang="zh-CN" sz="1200" i="1" dirty="0" smtClean="0">
                <a:latin typeface="+mn-lt"/>
              </a:rPr>
              <a:t>Phys</a:t>
            </a:r>
            <a:r>
              <a:rPr lang="en-US" altLang="zh-CN" sz="1200" i="1" dirty="0">
                <a:latin typeface="+mn-lt"/>
              </a:rPr>
              <a:t>. Rev. B</a:t>
            </a:r>
            <a:r>
              <a:rPr lang="en-US" altLang="zh-CN" sz="1200" dirty="0">
                <a:latin typeface="+mn-lt"/>
              </a:rPr>
              <a:t> </a:t>
            </a:r>
            <a:r>
              <a:rPr lang="en-US" altLang="zh-CN" sz="1200" b="1" dirty="0">
                <a:latin typeface="+mn-lt"/>
              </a:rPr>
              <a:t>2011</a:t>
            </a:r>
            <a:r>
              <a:rPr lang="en-US" altLang="zh-CN" sz="1200" dirty="0">
                <a:latin typeface="+mn-lt"/>
              </a:rPr>
              <a:t>, </a:t>
            </a:r>
            <a:r>
              <a:rPr lang="en-US" altLang="zh-CN" sz="1200" i="1" dirty="0">
                <a:latin typeface="+mn-lt"/>
              </a:rPr>
              <a:t>84</a:t>
            </a:r>
            <a:r>
              <a:rPr lang="en-US" altLang="zh-CN" sz="1200" dirty="0">
                <a:latin typeface="+mn-lt"/>
              </a:rPr>
              <a:t> (11), 115460.</a:t>
            </a:r>
            <a:endParaRPr lang="zh-CN" altLang="en-US" sz="1200" dirty="0">
              <a:latin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9" name="直接连接符 8"/>
            <p:cNvCxnSpPr>
              <a:endCxn id="1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42844" y="116632"/>
            <a:ext cx="3640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Green-Kubo M</a:t>
            </a:r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ethod</a:t>
            </a:r>
            <a:endParaRPr lang="zh-CN" altLang="en-US" sz="2800" b="1" dirty="0"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59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Compare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7544" y="1844824"/>
                <a:ext cx="8496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+mn-lt"/>
                    <a:ea typeface="Batang" panose="02030600000101010101" pitchFamily="18" charset="-127"/>
                  </a:rPr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T</m:t>
                    </m:r>
                    <m:r>
                      <a:rPr lang="en-US" altLang="zh-CN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=0.71 ,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=0.844</m:t>
                    </m:r>
                  </m:oMath>
                </a14:m>
                <a:r>
                  <a:rPr lang="en-US" altLang="zh-CN" dirty="0" smtClean="0">
                    <a:latin typeface="+mn-lt"/>
                    <a:ea typeface="Batang" panose="02030600000101010101" pitchFamily="18" charset="-127"/>
                  </a:rPr>
                  <a:t>, thermal </a:t>
                </a:r>
                <a:r>
                  <a:rPr lang="en-US" altLang="zh-CN" dirty="0">
                    <a:latin typeface="+mn-lt"/>
                    <a:ea typeface="Batang" panose="02030600000101010101" pitchFamily="18" charset="-127"/>
                  </a:rPr>
                  <a:t>conductivity of Argon calculated </a:t>
                </a:r>
                <a:r>
                  <a:rPr lang="en-US" altLang="zh-CN" dirty="0" smtClean="0">
                    <a:latin typeface="+mn-lt"/>
                    <a:ea typeface="Batang" panose="02030600000101010101" pitchFamily="18" charset="-127"/>
                  </a:rPr>
                  <a:t>with three methods: </a:t>
                </a:r>
                <a:endParaRPr lang="zh-CN" altLang="en-US" dirty="0">
                  <a:latin typeface="+mn-lt"/>
                  <a:ea typeface="Batang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844824"/>
                <a:ext cx="849694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4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1115616" y="2564904"/>
          <a:ext cx="709929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7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direct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Muller-</a:t>
                      </a:r>
                      <a:r>
                        <a:rPr lang="en-US" altLang="zh-CN" dirty="0" err="1" smtClean="0"/>
                        <a:t>Plathe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Green-Kubo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Condition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20x10x10</a:t>
                      </a:r>
                      <a:endParaRPr lang="zh-CN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20x10x10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+mn-lt"/>
                          <a:ea typeface="Batang" panose="02030600000101010101" pitchFamily="18" charset="-127"/>
                        </a:rPr>
                        <a:t>10x10x10 </a:t>
                      </a:r>
                      <a:r>
                        <a:rPr lang="en-US" altLang="zh-CN" sz="1800" baseline="0" dirty="0" smtClean="0">
                          <a:latin typeface="+mn-lt"/>
                          <a:ea typeface="Batang" panose="02030600000101010101" pitchFamily="18" charset="-127"/>
                        </a:rPr>
                        <a:t> , </a:t>
                      </a:r>
                      <a:r>
                        <a:rPr lang="en-US" altLang="zh-CN" sz="1800" dirty="0" smtClean="0">
                          <a:latin typeface="+mn-lt"/>
                          <a:ea typeface="Batang" panose="02030600000101010101" pitchFamily="18" charset="-127"/>
                        </a:rPr>
                        <a:t>12 seeds</a:t>
                      </a:r>
                      <a:endParaRPr lang="zh-CN" altLang="en-US" sz="1800" dirty="0" smtClean="0"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Tc</a:t>
                      </a:r>
                      <a:r>
                        <a:rPr lang="en-US" altLang="zh-CN" dirty="0" smtClean="0"/>
                        <a:t> (W/</a:t>
                      </a:r>
                      <a:r>
                        <a:rPr lang="en-US" altLang="zh-CN" dirty="0" err="1" smtClean="0"/>
                        <a:t>mK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0.126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0.124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5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8454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微软雅黑" pitchFamily="34" charset="-122"/>
                <a:cs typeface="Times New Roman" pitchFamily="18" charset="0"/>
              </a:rPr>
              <a:t>Basic Methods: Molecular Dynamical Simulation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072749"/>
            <a:ext cx="1296144" cy="401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85038"/>
            <a:ext cx="5812738" cy="87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63653"/>
            <a:ext cx="2448272" cy="69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572000" y="1106429"/>
                <a:ext cx="3636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06429"/>
                <a:ext cx="363693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62" y="3246542"/>
            <a:ext cx="6352169" cy="364369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3" name="直接箭头连接符 12"/>
          <p:cNvCxnSpPr/>
          <p:nvPr/>
        </p:nvCxnSpPr>
        <p:spPr>
          <a:xfrm flipH="1">
            <a:off x="5580112" y="2938771"/>
            <a:ext cx="7170" cy="22594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563888" y="4005064"/>
            <a:ext cx="4444171" cy="2500154"/>
            <a:chOff x="4211960" y="3812052"/>
            <a:chExt cx="4444171" cy="2500154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812052"/>
              <a:ext cx="4444171" cy="2500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6028636" y="5364185"/>
              <a:ext cx="1080120" cy="216024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 of j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37910" y="4126783"/>
            <a:ext cx="2349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Structure &amp; Boundary</a:t>
            </a:r>
          </a:p>
        </p:txBody>
      </p:sp>
      <p:sp>
        <p:nvSpPr>
          <p:cNvPr id="18" name="矩形 17"/>
          <p:cNvSpPr/>
          <p:nvPr/>
        </p:nvSpPr>
        <p:spPr>
          <a:xfrm>
            <a:off x="665547" y="2017058"/>
            <a:ext cx="1865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Verlet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algorithm</a:t>
            </a:r>
          </a:p>
        </p:txBody>
      </p:sp>
      <p:sp>
        <p:nvSpPr>
          <p:cNvPr id="19" name="矩形 18"/>
          <p:cNvSpPr/>
          <p:nvPr/>
        </p:nvSpPr>
        <p:spPr>
          <a:xfrm>
            <a:off x="665547" y="1059856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Dynamical Equation</a:t>
            </a:r>
          </a:p>
        </p:txBody>
      </p:sp>
    </p:spTree>
    <p:extLst>
      <p:ext uri="{BB962C8B-B14F-4D97-AF65-F5344CB8AC3E}">
        <p14:creationId xmlns:p14="http://schemas.microsoft.com/office/powerpoint/2010/main" val="345020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494de473a2ecac145efb29632742c94ebc7be98"/>
</p:tagLst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>
            <a:latin typeface="Batang" panose="02030600000101010101" pitchFamily="18" charset="-127"/>
            <a:ea typeface="Batang" panose="02030600000101010101" pitchFamily="18" charset="-127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30031</TotalTime>
  <Pages>0</Pages>
  <Words>510</Words>
  <Characters>0</Characters>
  <Application>Microsoft Office PowerPoint</Application>
  <DocSecurity>0</DocSecurity>
  <PresentationFormat>全屏显示(4:3)</PresentationFormat>
  <Lines>0</Lines>
  <Paragraphs>116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Batang</vt:lpstr>
      <vt:lpstr>黑体</vt:lpstr>
      <vt:lpstr>宋体</vt:lpstr>
      <vt:lpstr>微软雅黑</vt:lpstr>
      <vt:lpstr>Arial</vt:lpstr>
      <vt:lpstr>Calibri</vt:lpstr>
      <vt:lpstr>Cambria</vt:lpstr>
      <vt:lpstr>Cambria Math</vt:lpstr>
      <vt:lpstr>Centaur</vt:lpstr>
      <vt:lpstr>Times New Roman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vance</dc:creator>
  <cp:lastModifiedBy>yang zhou</cp:lastModifiedBy>
  <cp:revision>1269</cp:revision>
  <cp:lastPrinted>2013-04-10T14:14:11Z</cp:lastPrinted>
  <dcterms:created xsi:type="dcterms:W3CDTF">2012-07-01T05:49:28Z</dcterms:created>
  <dcterms:modified xsi:type="dcterms:W3CDTF">2016-11-04T14:08:13Z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2052-8.1.0.3238</vt:lpwstr>
  </property>
</Properties>
</file>